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0" r:id="rId1"/>
  </p:sldMasterIdLst>
  <p:notesMasterIdLst>
    <p:notesMasterId r:id="rId19"/>
  </p:notesMasterIdLst>
  <p:sldIdLst>
    <p:sldId id="256" r:id="rId2"/>
    <p:sldId id="257" r:id="rId3"/>
    <p:sldId id="259" r:id="rId4"/>
    <p:sldId id="258" r:id="rId5"/>
    <p:sldId id="261" r:id="rId6"/>
    <p:sldId id="282" r:id="rId7"/>
    <p:sldId id="281" r:id="rId8"/>
    <p:sldId id="283" r:id="rId9"/>
    <p:sldId id="277" r:id="rId10"/>
    <p:sldId id="289" r:id="rId11"/>
    <p:sldId id="278" r:id="rId12"/>
    <p:sldId id="284" r:id="rId13"/>
    <p:sldId id="288" r:id="rId14"/>
    <p:sldId id="280" r:id="rId15"/>
    <p:sldId id="285" r:id="rId16"/>
    <p:sldId id="287" r:id="rId17"/>
    <p:sldId id="274" r:id="rId18"/>
  </p:sldIdLst>
  <p:sldSz cx="9144000" cy="6858000" type="screen4x3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A42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40" autoAdjust="0"/>
    <p:restoredTop sz="93896" autoAdjust="0"/>
  </p:normalViewPr>
  <p:slideViewPr>
    <p:cSldViewPr>
      <p:cViewPr varScale="1">
        <p:scale>
          <a:sx n="74" d="100"/>
          <a:sy n="74" d="100"/>
        </p:scale>
        <p:origin x="1314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5928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jpeg>
</file>

<file path=ppt/media/image11.jpg>
</file>

<file path=ppt/media/image12.png>
</file>

<file path=ppt/media/image13.png>
</file>

<file path=ppt/media/image14.jpeg>
</file>

<file path=ppt/media/image15.png>
</file>

<file path=ppt/media/image2.jpeg>
</file>

<file path=ppt/media/image3.jpe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F1C6B1-E798-4F78-8F95-F492F9E7C04E}" type="datetimeFigureOut">
              <a:rPr lang="nl-BE" smtClean="0"/>
              <a:t>14/05/2014</a:t>
            </a:fld>
            <a:endParaRPr lang="nl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43B408-9F69-4381-88CF-9F7E36547B4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4720380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smtClean="0"/>
              <a:t>Wander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43B408-9F69-4381-88CF-9F7E36547B4D}" type="slidenum">
              <a:rPr lang="nl-BE" smtClean="0"/>
              <a:t>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800180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smtClean="0"/>
              <a:t>Vince</a:t>
            </a:r>
          </a:p>
          <a:p>
            <a:endParaRPr lang="nl-BE" dirty="0" smtClean="0"/>
          </a:p>
          <a:p>
            <a:r>
              <a:rPr lang="nl-BE" dirty="0" smtClean="0"/>
              <a:t>Shapes -&gt; equiteral triangle</a:t>
            </a:r>
          </a:p>
          <a:p>
            <a:endParaRPr lang="nl-BE" dirty="0" smtClean="0"/>
          </a:p>
          <a:p>
            <a:r>
              <a:rPr lang="nl-BE" dirty="0" smtClean="0"/>
              <a:t>NO Triangle of three</a:t>
            </a:r>
            <a:r>
              <a:rPr lang="nl-BE" baseline="0" dirty="0" smtClean="0"/>
              <a:t> shapes – color, no contour</a:t>
            </a:r>
          </a:p>
          <a:p>
            <a:endParaRPr lang="nl-BE" baseline="0" dirty="0" smtClean="0"/>
          </a:p>
          <a:p>
            <a:r>
              <a:rPr lang="nl-BE" baseline="0" dirty="0" smtClean="0"/>
              <a:t>Distance to center </a:t>
            </a:r>
          </a:p>
          <a:p>
            <a:endParaRPr lang="nl-BE" baseline="0" dirty="0" smtClean="0"/>
          </a:p>
          <a:p>
            <a:r>
              <a:rPr lang="nl-BE" baseline="0" dirty="0" smtClean="0"/>
              <a:t>-&gt; position locator exact to middlepoint (Dimi in positioning)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43B408-9F69-4381-88CF-9F7E36547B4D}" type="slidenum">
              <a:rPr lang="nl-BE" smtClean="0"/>
              <a:t>10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823054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smtClean="0"/>
              <a:t>Dimi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43B408-9F69-4381-88CF-9F7E36547B4D}" type="slidenum">
              <a:rPr lang="nl-BE" smtClean="0"/>
              <a:t>11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409662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smtClean="0"/>
              <a:t>Vince</a:t>
            </a:r>
          </a:p>
          <a:p>
            <a:endParaRPr lang="nl-BE" dirty="0" smtClean="0"/>
          </a:p>
          <a:p>
            <a:r>
              <a:rPr lang="nl-BE" dirty="0" smtClean="0"/>
              <a:t>K</a:t>
            </a:r>
            <a:r>
              <a:rPr lang="nl-BE" baseline="0" dirty="0" smtClean="0"/>
              <a:t>nowlegde:</a:t>
            </a:r>
          </a:p>
          <a:p>
            <a:r>
              <a:rPr lang="nl-BE" baseline="0" dirty="0" smtClean="0"/>
              <a:t>Image recognition, PID, RSA, Communcation</a:t>
            </a:r>
          </a:p>
          <a:p>
            <a:endParaRPr lang="nl-BE" baseline="0" dirty="0" smtClean="0"/>
          </a:p>
          <a:p>
            <a:r>
              <a:rPr lang="nl-BE" baseline="0" dirty="0" smtClean="0"/>
              <a:t>Work divided -&gt;</a:t>
            </a:r>
          </a:p>
          <a:p>
            <a:r>
              <a:rPr lang="nl-BE" baseline="0" dirty="0" smtClean="0"/>
              <a:t>Thrust on partners -&gt; good work + good documentation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43B408-9F69-4381-88CF-9F7E36547B4D}" type="slidenum">
              <a:rPr lang="nl-BE" smtClean="0"/>
              <a:t>16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96491293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smtClean="0"/>
              <a:t>Colours</a:t>
            </a:r>
            <a:r>
              <a:rPr lang="nl-BE" baseline="0" dirty="0" smtClean="0"/>
              <a:t> perfect, shapes mostly, Optimizations </a:t>
            </a:r>
          </a:p>
          <a:p>
            <a:endParaRPr lang="nl-BE" baseline="0" dirty="0" smtClean="0"/>
          </a:p>
          <a:p>
            <a:r>
              <a:rPr lang="nl-BE" baseline="0" dirty="0" smtClean="0"/>
              <a:t>previous forms / previous positions on grid</a:t>
            </a:r>
          </a:p>
          <a:p>
            <a:r>
              <a:rPr lang="nl-BE" baseline="0" dirty="0" smtClean="0"/>
              <a:t>                 	       </a:t>
            </a:r>
          </a:p>
          <a:p>
            <a:endParaRPr lang="nl-BE" baseline="0" dirty="0" smtClean="0"/>
          </a:p>
          <a:p>
            <a:r>
              <a:rPr lang="nl-BE" baseline="0" dirty="0" smtClean="0"/>
              <a:t>Demo -&gt; size of the grid</a:t>
            </a:r>
          </a:p>
          <a:p>
            <a:endParaRPr lang="nl-BE" baseline="0" dirty="0" smtClean="0"/>
          </a:p>
          <a:p>
            <a:endParaRPr lang="nl-BE" baseline="0" dirty="0" smtClean="0"/>
          </a:p>
          <a:p>
            <a:r>
              <a:rPr lang="nl-BE" baseline="0" dirty="0" smtClean="0"/>
              <a:t>Java/opencv -&gt; not much examples on the web</a:t>
            </a:r>
          </a:p>
          <a:p>
            <a:endParaRPr lang="nl-BE" baseline="0" dirty="0" smtClean="0"/>
          </a:p>
          <a:p>
            <a:r>
              <a:rPr lang="nl-BE" baseline="0" dirty="0" smtClean="0"/>
              <a:t>No opencv on the pi (really big tutorial)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43B408-9F69-4381-88CF-9F7E36547B4D}" type="slidenum">
              <a:rPr lang="nl-BE" smtClean="0"/>
              <a:t>17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776640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smtClean="0"/>
              <a:t>Wander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43B408-9F69-4381-88CF-9F7E36547B4D}" type="slidenum">
              <a:rPr lang="nl-BE" smtClean="0"/>
              <a:t>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4425447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smtClean="0"/>
              <a:t>Wander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43B408-9F69-4381-88CF-9F7E36547B4D}" type="slidenum">
              <a:rPr lang="nl-BE" smtClean="0"/>
              <a:t>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310636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smtClean="0"/>
              <a:t>Wander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43B408-9F69-4381-88CF-9F7E36547B4D}" type="slidenum">
              <a:rPr lang="nl-BE" smtClean="0"/>
              <a:t>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7506367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smtClean="0"/>
              <a:t>Wander</a:t>
            </a:r>
          </a:p>
          <a:p>
            <a:endParaRPr lang="nl-BE" baseline="0" dirty="0" smtClean="0"/>
          </a:p>
          <a:p>
            <a:r>
              <a:rPr lang="nl-BE" baseline="0" dirty="0" smtClean="0"/>
              <a:t>Meer op pc -&gt; problemen opencv -&gt; veel naar client</a:t>
            </a:r>
          </a:p>
          <a:p>
            <a:endParaRPr lang="nl-BE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43B408-9F69-4381-88CF-9F7E36547B4D}" type="slidenum">
              <a:rPr lang="nl-BE" smtClean="0"/>
              <a:t>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0880555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smtClean="0"/>
              <a:t>Wander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43B408-9F69-4381-88CF-9F7E36547B4D}" type="slidenum">
              <a:rPr lang="nl-BE" smtClean="0"/>
              <a:t>6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8586449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smtClean="0"/>
              <a:t>Vince</a:t>
            </a:r>
          </a:p>
          <a:p>
            <a:endParaRPr lang="nl-BE" dirty="0" smtClean="0"/>
          </a:p>
          <a:p>
            <a:r>
              <a:rPr lang="nl-BE" dirty="0" smtClean="0"/>
              <a:t>PID controlls</a:t>
            </a:r>
          </a:p>
          <a:p>
            <a:endParaRPr lang="nl-BE" dirty="0" smtClean="0"/>
          </a:p>
          <a:p>
            <a:r>
              <a:rPr lang="nl-BE" dirty="0" smtClean="0"/>
              <a:t>Recognize</a:t>
            </a:r>
            <a:r>
              <a:rPr lang="nl-BE" baseline="0" dirty="0" smtClean="0"/>
              <a:t> colours and shapes on the grid</a:t>
            </a:r>
          </a:p>
          <a:p>
            <a:r>
              <a:rPr lang="nl-BE" baseline="0" dirty="0" smtClean="0"/>
              <a:t>Optimalisation to optimize recogniton and positioning</a:t>
            </a:r>
          </a:p>
          <a:p>
            <a:endParaRPr lang="nl-BE" baseline="0" dirty="0" smtClean="0"/>
          </a:p>
          <a:p>
            <a:r>
              <a:rPr lang="nl-BE" baseline="0" dirty="0" smtClean="0"/>
              <a:t>Shapes (equiterale triangle) -&gt; position zeppelin above the grid</a:t>
            </a:r>
          </a:p>
          <a:p>
            <a:endParaRPr lang="nl-BE" baseline="0" dirty="0" smtClean="0"/>
          </a:p>
          <a:p>
            <a:r>
              <a:rPr lang="nl-BE" baseline="0" dirty="0" smtClean="0"/>
              <a:t>Problems at the demo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43B408-9F69-4381-88CF-9F7E36547B4D}" type="slidenum">
              <a:rPr lang="nl-BE" smtClean="0"/>
              <a:t>7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9784346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smtClean="0"/>
              <a:t>Height</a:t>
            </a:r>
          </a:p>
          <a:p>
            <a:r>
              <a:rPr lang="nl-BE" dirty="0" smtClean="0"/>
              <a:t>New frame -&gt; parameters still correct</a:t>
            </a:r>
          </a:p>
          <a:p>
            <a:endParaRPr lang="nl-BE" dirty="0" smtClean="0"/>
          </a:p>
          <a:p>
            <a:r>
              <a:rPr lang="nl-BE" dirty="0" smtClean="0"/>
              <a:t>Horizontal</a:t>
            </a:r>
          </a:p>
          <a:p>
            <a:r>
              <a:rPr lang="nl-BE" dirty="0" smtClean="0"/>
              <a:t>Movements split in x and y</a:t>
            </a:r>
          </a:p>
          <a:p>
            <a:endParaRPr lang="nl-BE" dirty="0" smtClean="0"/>
          </a:p>
          <a:p>
            <a:r>
              <a:rPr lang="nl-BE" dirty="0" smtClean="0"/>
              <a:t>Different</a:t>
            </a:r>
            <a:r>
              <a:rPr lang="nl-BE" baseline="0" dirty="0" smtClean="0"/>
              <a:t> PID -&gt; each motor 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43B408-9F69-4381-88CF-9F7E36547B4D}" type="slidenum">
              <a:rPr lang="nl-BE" smtClean="0"/>
              <a:t>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7434081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smtClean="0"/>
              <a:t>Filtring</a:t>
            </a:r>
            <a:r>
              <a:rPr lang="nl-BE" baseline="0" dirty="0" smtClean="0"/>
              <a:t> on 5 colours</a:t>
            </a:r>
            <a:endParaRPr lang="nl-BE" dirty="0" smtClean="0"/>
          </a:p>
          <a:p>
            <a:r>
              <a:rPr lang="nl-BE" dirty="0" smtClean="0"/>
              <a:t>Add</a:t>
            </a:r>
            <a:r>
              <a:rPr lang="nl-BE" baseline="0" dirty="0" smtClean="0"/>
              <a:t> images together</a:t>
            </a:r>
            <a:endParaRPr lang="nl-BE" dirty="0" smtClean="0"/>
          </a:p>
          <a:p>
            <a:r>
              <a:rPr lang="nl-BE" dirty="0" smtClean="0"/>
              <a:t>Recognize</a:t>
            </a:r>
            <a:r>
              <a:rPr lang="nl-BE" baseline="0" dirty="0" smtClean="0"/>
              <a:t> contours</a:t>
            </a:r>
            <a:endParaRPr lang="nl-BE" dirty="0" smtClean="0"/>
          </a:p>
          <a:p>
            <a:endParaRPr lang="nl-BE" dirty="0" smtClean="0"/>
          </a:p>
          <a:p>
            <a:r>
              <a:rPr lang="nl-BE" dirty="0" smtClean="0"/>
              <a:t>Previous recognition:  based</a:t>
            </a:r>
            <a:r>
              <a:rPr lang="nl-BE" baseline="0" dirty="0" smtClean="0"/>
              <a:t> on position on picture </a:t>
            </a:r>
            <a:r>
              <a:rPr lang="nl-BE" dirty="0" smtClean="0"/>
              <a:t>(threshold</a:t>
            </a:r>
            <a:r>
              <a:rPr lang="nl-BE" baseline="0" dirty="0" smtClean="0"/>
              <a:t> circle round previous point depended on #frames</a:t>
            </a:r>
            <a:r>
              <a:rPr lang="nl-BE" dirty="0" smtClean="0"/>
              <a:t>)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43B408-9F69-4381-88CF-9F7E36547B4D}" type="slidenum">
              <a:rPr lang="nl-BE" smtClean="0"/>
              <a:t>9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3257420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 flipH="1">
            <a:off x="2667000" y="0"/>
            <a:ext cx="6477000" cy="6858000"/>
          </a:xfrm>
          <a:prstGeom prst="rect">
            <a:avLst/>
          </a:prstGeom>
          <a:blipFill>
            <a:blip r:embed="rId2">
              <a:alphaModFix amt="43000"/>
            </a:blip>
            <a:tile tx="0" ty="0" sx="50000" sy="50000" flip="none" algn="tl"/>
          </a:blipFill>
          <a:ln w="0" cap="flat" cmpd="sng" algn="ctr">
            <a:noFill/>
            <a:prstDash val="solid"/>
          </a:ln>
          <a:effectLst>
            <a:fillOverlay blend="mult">
              <a:gradFill rotWithShape="1">
                <a:gsLst>
                  <a:gs pos="0">
                    <a:schemeClr val="tx2">
                      <a:tint val="62000"/>
                      <a:satMod val="420000"/>
                    </a:schemeClr>
                  </a:gs>
                  <a:gs pos="100000">
                    <a:schemeClr val="tx2">
                      <a:shade val="20000"/>
                      <a:satMod val="170000"/>
                    </a:schemeClr>
                  </a:gs>
                </a:gsLst>
                <a:path path="circle">
                  <a:fillToRect l="50000" t="100000" r="50000"/>
                </a:path>
                <a:tileRect/>
              </a:gradFill>
            </a:fillOverlay>
            <a:innerShdw blurRad="63500" dist="44450" dir="10800000">
              <a:srgbClr val="000000">
                <a:alpha val="5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 rot="16200000">
            <a:off x="-762000" y="3429000"/>
            <a:ext cx="6858000" cy="0"/>
          </a:xfrm>
          <a:prstGeom prst="line">
            <a:avLst/>
          </a:prstGeom>
          <a:noFill/>
          <a:ln w="11430" cap="flat" cmpd="sng" algn="ctr">
            <a:solidFill>
              <a:schemeClr val="bg1">
                <a:shade val="9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Title 11"/>
          <p:cNvSpPr>
            <a:spLocks noGrp="1"/>
          </p:cNvSpPr>
          <p:nvPr>
            <p:ph type="ctrTitle"/>
          </p:nvPr>
        </p:nvSpPr>
        <p:spPr>
          <a:xfrm>
            <a:off x="3366868" y="533400"/>
            <a:ext cx="5105400" cy="2868168"/>
          </a:xfrm>
        </p:spPr>
        <p:txBody>
          <a:bodyPr lIns="45720" tIns="0" rIns="45720">
            <a:noAutofit/>
          </a:bodyPr>
          <a:lstStyle>
            <a:lvl1pPr algn="r">
              <a:defRPr sz="4200" b="1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5" name="Subtitle 24"/>
          <p:cNvSpPr>
            <a:spLocks noGrp="1"/>
          </p:cNvSpPr>
          <p:nvPr>
            <p:ph type="subTitle" idx="1"/>
          </p:nvPr>
        </p:nvSpPr>
        <p:spPr>
          <a:xfrm>
            <a:off x="3354442" y="3539864"/>
            <a:ext cx="5114778" cy="1101248"/>
          </a:xfrm>
        </p:spPr>
        <p:txBody>
          <a:bodyPr lIns="45720" tIns="0" rIns="45720" bIns="0"/>
          <a:lstStyle>
            <a:lvl1pPr marL="0" indent="0" algn="r">
              <a:buNone/>
              <a:defRPr sz="2200">
                <a:solidFill>
                  <a:srgbClr val="FFFFFF"/>
                </a:solidFill>
                <a:effectLst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1" name="Date Placeholder 30"/>
          <p:cNvSpPr>
            <a:spLocks noGrp="1"/>
          </p:cNvSpPr>
          <p:nvPr>
            <p:ph type="dt" sz="half" idx="10"/>
          </p:nvPr>
        </p:nvSpPr>
        <p:spPr>
          <a:xfrm>
            <a:off x="5871224" y="6557946"/>
            <a:ext cx="2002464" cy="226902"/>
          </a:xfrm>
        </p:spPr>
        <p:txBody>
          <a:bodyPr/>
          <a:lstStyle>
            <a:lvl1pPr>
              <a:defRPr lang="en-US" smtClean="0">
                <a:solidFill>
                  <a:srgbClr val="FFFFFF"/>
                </a:solidFill>
              </a:defRPr>
            </a:lvl1pPr>
            <a:extLst/>
          </a:lstStyle>
          <a:p>
            <a:fld id="{74A92653-78F6-48B2-A1B6-172593356CAE}" type="datetime1">
              <a:rPr lang="nl-BE" smtClean="0"/>
              <a:t>14/05/2014</a:t>
            </a:fld>
            <a:endParaRPr lang="nl-BE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1"/>
          </p:nvPr>
        </p:nvSpPr>
        <p:spPr>
          <a:xfrm>
            <a:off x="2819400" y="6557946"/>
            <a:ext cx="2927722" cy="228600"/>
          </a:xfrm>
        </p:spPr>
        <p:txBody>
          <a:bodyPr/>
          <a:lstStyle>
            <a:lvl1pPr>
              <a:defRPr lang="en-US" dirty="0">
                <a:solidFill>
                  <a:srgbClr val="FFFFFF"/>
                </a:solidFill>
              </a:defRPr>
            </a:lvl1pPr>
            <a:extLst/>
          </a:lstStyle>
          <a:p>
            <a:endParaRPr lang="nl-BE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7880884" y="6556248"/>
            <a:ext cx="588336" cy="228600"/>
          </a:xfrm>
        </p:spPr>
        <p:txBody>
          <a:bodyPr/>
          <a:lstStyle>
            <a:lvl1pPr>
              <a:defRPr lang="en-US" smtClean="0">
                <a:solidFill>
                  <a:srgbClr val="FFFFFF"/>
                </a:solidFill>
              </a:defRPr>
            </a:lvl1pPr>
            <a:extLst/>
          </a:lstStyle>
          <a:p>
            <a:fld id="{63003FE6-31FB-4A7A-BAED-FCD80E90B237}" type="slidenum">
              <a:rPr lang="nl-BE" smtClean="0"/>
              <a:t>‹#›</a:t>
            </a:fld>
            <a:endParaRPr lang="nl-BE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D9A5976-105A-4054-AA20-A7FB287B8DA9}" type="datetime1">
              <a:rPr lang="nl-BE" smtClean="0"/>
              <a:t>14/05/2014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3003FE6-31FB-4A7A-BAED-FCD80E90B237}" type="slidenum">
              <a:rPr lang="nl-BE" smtClean="0"/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274955"/>
            <a:ext cx="1524000" cy="5851525"/>
          </a:xfrm>
        </p:spPr>
        <p:txBody>
          <a:bodyPr vert="eaVert" anchor="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2"/>
            <a:ext cx="60198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242816" y="6557946"/>
            <a:ext cx="2002464" cy="226902"/>
          </a:xfrm>
        </p:spPr>
        <p:txBody>
          <a:bodyPr/>
          <a:lstStyle>
            <a:extLst/>
          </a:lstStyle>
          <a:p>
            <a:fld id="{96C4CF12-465C-4D7F-BC6D-04CF3C693CC5}" type="datetime1">
              <a:rPr lang="nl-BE" smtClean="0"/>
              <a:t>14/05/2014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556248"/>
            <a:ext cx="3657600" cy="228600"/>
          </a:xfrm>
        </p:spPr>
        <p:txBody>
          <a:bodyPr/>
          <a:lstStyle>
            <a:extLst/>
          </a:lstStyle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254496" y="6553200"/>
            <a:ext cx="588336" cy="2286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fld id="{63003FE6-31FB-4A7A-BAED-FCD80E90B237}" type="slidenum">
              <a:rPr lang="nl-BE" smtClean="0"/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39AE3C5-7353-4A21-8DC3-DD3C7D5797BE}" type="datetime1">
              <a:rPr lang="nl-BE" smtClean="0"/>
              <a:t>14/05/2014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3003FE6-31FB-4A7A-BAED-FCD80E90B237}" type="slidenum">
              <a:rPr lang="nl-BE" smtClean="0"/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2821837"/>
            <a:ext cx="6255488" cy="1362075"/>
          </a:xfrm>
        </p:spPr>
        <p:txBody>
          <a:bodyPr tIns="0" anchor="t"/>
          <a:lstStyle>
            <a:lvl1pPr algn="r">
              <a:buNone/>
              <a:defRPr sz="4200" b="1" cap="all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905000"/>
            <a:ext cx="6255488" cy="743507"/>
          </a:xfrm>
        </p:spPr>
        <p:txBody>
          <a:bodyPr anchor="b"/>
          <a:lstStyle>
            <a:lvl1pPr marL="0" indent="0" algn="r">
              <a:buNone/>
              <a:defRPr sz="2000">
                <a:solidFill>
                  <a:schemeClr val="tx1"/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24238" y="6556810"/>
            <a:ext cx="2002464" cy="226902"/>
          </a:xfrm>
        </p:spPr>
        <p:txBody>
          <a:bodyPr bIns="0" anchor="b"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fld id="{297E0899-4175-4E2E-8557-4C2AD419689C}" type="datetime1">
              <a:rPr lang="nl-BE" smtClean="0"/>
              <a:t>14/05/2014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735358" y="6556810"/>
            <a:ext cx="2895600" cy="228600"/>
          </a:xfrm>
        </p:spPr>
        <p:txBody>
          <a:bodyPr bIns="0" anchor="b"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33952" y="6555112"/>
            <a:ext cx="588336" cy="228600"/>
          </a:xfrm>
        </p:spPr>
        <p:txBody>
          <a:bodyPr/>
          <a:lstStyle>
            <a:extLst/>
          </a:lstStyle>
          <a:p>
            <a:fld id="{63003FE6-31FB-4A7A-BAED-FCD80E90B237}" type="slidenum">
              <a:rPr lang="nl-BE" smtClean="0"/>
              <a:t>‹#›</a:t>
            </a:fld>
            <a:endParaRPr lang="nl-BE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0040"/>
            <a:ext cx="7242048" cy="114300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3520440" cy="4525963"/>
          </a:xfrm>
        </p:spPr>
        <p:txBody>
          <a:bodyPr anchor="t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178808" y="1600200"/>
            <a:ext cx="3520440" cy="4525963"/>
          </a:xfrm>
        </p:spPr>
        <p:txBody>
          <a:bodyPr anchor="t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CEBACCEB-A63D-4B6F-94BE-EB099899E23D}" type="datetime1">
              <a:rPr lang="nl-BE" smtClean="0"/>
              <a:t>14/05/2014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3003FE6-31FB-4A7A-BAED-FCD80E90B237}" type="slidenum">
              <a:rPr lang="nl-BE" smtClean="0"/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0040"/>
            <a:ext cx="7242048" cy="1143000"/>
          </a:xfrm>
        </p:spPr>
        <p:txBody>
          <a:bodyPr anchor="b"/>
          <a:lstStyle>
            <a:lvl1pPr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867400"/>
            <a:ext cx="3520440" cy="457200"/>
          </a:xfrm>
          <a:noFill/>
          <a:ln w="12700" cap="flat" cmpd="sng" algn="ctr">
            <a:solidFill>
              <a:schemeClr val="tx2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 marL="0" indent="0" algn="ctr">
              <a:buNone/>
              <a:defRPr sz="1800" b="1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178808" y="5867400"/>
            <a:ext cx="3520440" cy="457200"/>
          </a:xfrm>
          <a:noFill/>
          <a:ln w="12700" cap="flat" cmpd="sng" algn="ctr">
            <a:solidFill>
              <a:schemeClr val="tx2"/>
            </a:solidFill>
            <a:prstDash val="soli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>
            <a:lvl1pPr marL="0" indent="0" algn="ctr">
              <a:buNone/>
              <a:defRPr sz="1800" b="1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711840"/>
            <a:ext cx="3520440" cy="4114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178808" y="1711840"/>
            <a:ext cx="3520440" cy="4114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0229254-B441-4E69-BA50-BA10E8312C3F}" type="datetime1">
              <a:rPr lang="nl-BE" smtClean="0"/>
              <a:t>14/05/2014</a:t>
            </a:fld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nl-B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3003FE6-31FB-4A7A-BAED-FCD80E90B237}" type="slidenum">
              <a:rPr lang="nl-BE" smtClean="0"/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0040"/>
            <a:ext cx="7242048" cy="114300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9A3446B-0B64-4E9D-A07F-2528891CA90E}" type="datetime1">
              <a:rPr lang="nl-BE" smtClean="0"/>
              <a:t>14/05/2014</a:t>
            </a:fld>
            <a:endParaRPr lang="nl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nl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3003FE6-31FB-4A7A-BAED-FCD80E90B237}" type="slidenum">
              <a:rPr lang="nl-BE" smtClean="0"/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fld id="{868F686B-C977-41AC-85E9-AA1F4DD5361E}" type="datetime1">
              <a:rPr lang="nl-BE" smtClean="0"/>
              <a:t>14/05/2014</a:t>
            </a:fld>
            <a:endParaRPr lang="nl-B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3003FE6-31FB-4A7A-BAED-FCD80E90B237}" type="slidenum">
              <a:rPr lang="nl-BE" smtClean="0"/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5897880" cy="1173480"/>
          </a:xfrm>
        </p:spPr>
        <p:txBody>
          <a:bodyPr wrap="square" anchor="b"/>
          <a:lstStyle>
            <a:lvl1pPr algn="l">
              <a:buNone/>
              <a:defRPr lang="en-US" sz="2400" baseline="0" smtClean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1497416"/>
            <a:ext cx="5897880" cy="602512"/>
          </a:xfrm>
        </p:spPr>
        <p:txBody>
          <a:bodyPr rot="0" spcFirstLastPara="0" vertOverflow="overflow" horzOverflow="overflow" vert="horz" wrap="square" lIns="45720" tIns="0" rIns="0" bIns="0" numCol="1" spcCol="0" rtlCol="0" fromWordArt="0" anchor="t" anchorCtr="0" forceAA="0" compatLnSpc="1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2133600"/>
            <a:ext cx="7239000" cy="437175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3D6A380-7D6E-4D00-8204-5BFD40933916}" type="datetime1">
              <a:rPr lang="nl-BE" smtClean="0"/>
              <a:t>14/05/2014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3003FE6-31FB-4A7A-BAED-FCD80E90B237}" type="slidenum">
              <a:rPr lang="nl-BE" smtClean="0"/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 rot="21240000">
            <a:off x="597968" y="1004668"/>
            <a:ext cx="4319527" cy="4312573"/>
          </a:xfrm>
          <a:prstGeom prst="rect">
            <a:avLst/>
          </a:prstGeom>
          <a:solidFill>
            <a:srgbClr val="FAFAFA"/>
          </a:solidFill>
          <a:ln w="1270" cap="rnd" cmpd="sng" algn="ctr">
            <a:solidFill>
              <a:srgbClr val="EAEAEA"/>
            </a:solidFill>
            <a:prstDash val="solid"/>
          </a:ln>
          <a:effectLst>
            <a:outerShdw blurRad="25000" dist="12700" dir="5400000" algn="t" rotWithShape="0">
              <a:srgbClr val="000000">
                <a:alpha val="4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 rot="21420000">
            <a:off x="596706" y="998816"/>
            <a:ext cx="4319527" cy="4312573"/>
          </a:xfrm>
          <a:prstGeom prst="rect">
            <a:avLst/>
          </a:prstGeom>
          <a:solidFill>
            <a:srgbClr val="FAFAFA"/>
          </a:solidFill>
          <a:ln w="1270" cap="rnd" cmpd="sng" algn="ctr">
            <a:solidFill>
              <a:srgbClr val="EAEAEA"/>
            </a:solidFill>
            <a:prstDash val="solid"/>
          </a:ln>
          <a:effectLst>
            <a:outerShdw blurRad="28000" dist="12700" dir="54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89098" y="1143000"/>
            <a:ext cx="3429000" cy="2057400"/>
          </a:xfrm>
        </p:spPr>
        <p:txBody>
          <a:bodyPr vert="horz" anchor="b"/>
          <a:lstStyle>
            <a:lvl1pPr algn="l">
              <a:buNone/>
              <a:defRPr sz="3000" b="1" baseline="0">
                <a:ln w="500">
                  <a:solidFill>
                    <a:schemeClr val="tx2">
                      <a:shade val="10000"/>
                      <a:satMod val="135000"/>
                    </a:schemeClr>
                  </a:solidFill>
                </a:ln>
                <a:gradFill>
                  <a:gsLst>
                    <a:gs pos="0">
                      <a:schemeClr val="accent4">
                        <a:tint val="13000"/>
                      </a:schemeClr>
                    </a:gs>
                    <a:gs pos="10000">
                      <a:schemeClr val="accent4">
                        <a:tint val="20000"/>
                      </a:schemeClr>
                    </a:gs>
                    <a:gs pos="49000">
                      <a:schemeClr val="accent4">
                        <a:tint val="70000"/>
                      </a:schemeClr>
                    </a:gs>
                    <a:gs pos="50000">
                      <a:schemeClr val="accent4">
                        <a:tint val="97000"/>
                      </a:schemeClr>
                    </a:gs>
                    <a:gs pos="100000">
                      <a:schemeClr val="accent4">
                        <a:tint val="20000"/>
                      </a:schemeClr>
                    </a:gs>
                  </a:gsLst>
                  <a:lin ang="5400000" scaled="1"/>
                </a:gra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89098" y="3283634"/>
            <a:ext cx="3429000" cy="1920240"/>
          </a:xfrm>
        </p:spPr>
        <p:txBody>
          <a:bodyPr rot="0" spcFirstLastPara="0" vertOverflow="overflow" horzOverflow="overflow" vert="horz" wrap="square" lIns="82296" tIns="0" rIns="0" bIns="0" numCol="1" spcCol="0" rtlCol="0" fromWordArt="0" anchor="t" anchorCtr="0" forceAA="0" compatLnSpc="1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 baseline="0">
                <a:solidFill>
                  <a:schemeClr val="tx1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marL="0" marR="0" lvl="0" indent="0" algn="l" defTabSz="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73000"/>
              <a:buFontTx/>
              <a:buNone/>
              <a:tabLst/>
              <a:defRPr/>
            </a:pPr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7C0D660-2BB1-49B0-BEC1-071FA96A7704}" type="datetime1">
              <a:rPr lang="nl-BE" smtClean="0"/>
              <a:t>14/05/2014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3003FE6-31FB-4A7A-BAED-FCD80E90B237}" type="slidenum">
              <a:rPr lang="nl-BE" smtClean="0"/>
              <a:t>‹#›</a:t>
            </a:fld>
            <a:endParaRPr lang="nl-BE"/>
          </a:p>
        </p:txBody>
      </p:sp>
      <p:sp>
        <p:nvSpPr>
          <p:cNvPr id="10" name="Picture Placeholder 9"/>
          <p:cNvSpPr>
            <a:spLocks noGrp="1"/>
          </p:cNvSpPr>
          <p:nvPr>
            <p:ph type="pic" idx="1"/>
          </p:nvPr>
        </p:nvSpPr>
        <p:spPr>
          <a:xfrm>
            <a:off x="663682" y="1041002"/>
            <a:ext cx="4206240" cy="4206240"/>
          </a:xfrm>
          <a:solidFill>
            <a:schemeClr val="bg2">
              <a:shade val="50000"/>
            </a:schemeClr>
          </a:solidFill>
          <a:ln w="107950">
            <a:solidFill>
              <a:srgbClr val="FFFFFF"/>
            </a:solidFill>
            <a:miter lim="800000"/>
          </a:ln>
          <a:effectLst>
            <a:outerShdw blurRad="44450" dist="3810" dir="5400000" algn="tl" rotWithShape="0">
              <a:srgbClr val="000000">
                <a:alpha val="60000"/>
              </a:srgbClr>
            </a:outerShdw>
          </a:effectLst>
          <a:scene3d>
            <a:camera prst="orthographicFront"/>
            <a:lightRig rig="threePt" dir="t"/>
          </a:scene3d>
          <a:sp3d contourW="3810">
            <a:contourClr>
              <a:srgbClr val="969696"/>
            </a:contourClr>
          </a:sp3d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 flipH="1">
            <a:off x="8153400" y="0"/>
            <a:ext cx="990600" cy="6858000"/>
          </a:xfrm>
          <a:prstGeom prst="rect">
            <a:avLst/>
          </a:prstGeom>
          <a:blipFill>
            <a:blip r:embed="rId13">
              <a:alphaModFix amt="43000"/>
            </a:blip>
            <a:tile tx="0" ty="0" sx="50000" sy="50000" flip="none" algn="tl"/>
          </a:blipFill>
          <a:ln w="0" cap="flat" cmpd="sng" algn="ctr">
            <a:noFill/>
            <a:prstDash val="solid"/>
          </a:ln>
          <a:effectLst>
            <a:fillOverlay blend="mult">
              <a:gradFill rotWithShape="1">
                <a:gsLst>
                  <a:gs pos="0">
                    <a:schemeClr val="tx2">
                      <a:tint val="62000"/>
                      <a:satMod val="420000"/>
                    </a:schemeClr>
                  </a:gs>
                  <a:gs pos="100000">
                    <a:schemeClr val="tx2">
                      <a:shade val="20000"/>
                      <a:satMod val="170000"/>
                    </a:schemeClr>
                  </a:gs>
                </a:gsLst>
                <a:path path="circle">
                  <a:fillToRect l="50000" t="110000" r="50000" b="-10000"/>
                </a:path>
                <a:tileRect/>
              </a:gradFill>
            </a:fillOverlay>
            <a:innerShdw blurRad="63500" dist="44450" dir="10800000">
              <a:srgbClr val="000000">
                <a:alpha val="45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3" name="Title Placeholder 2"/>
          <p:cNvSpPr>
            <a:spLocks noGrp="1"/>
          </p:cNvSpPr>
          <p:nvPr>
            <p:ph type="title"/>
          </p:nvPr>
        </p:nvSpPr>
        <p:spPr>
          <a:xfrm>
            <a:off x="457200" y="320040"/>
            <a:ext cx="7239000" cy="1143000"/>
          </a:xfrm>
          <a:prstGeom prst="rect">
            <a:avLst/>
          </a:prstGeom>
        </p:spPr>
        <p:txBody>
          <a:bodyPr vert="horz" lIns="45720" tIns="0" rIns="45720" bIns="0" anchor="b" anchorCtr="0">
            <a:norm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1" name="Text Placeholder 30"/>
          <p:cNvSpPr>
            <a:spLocks noGrp="1"/>
          </p:cNvSpPr>
          <p:nvPr>
            <p:ph type="body" idx="1"/>
          </p:nvPr>
        </p:nvSpPr>
        <p:spPr>
          <a:xfrm>
            <a:off x="457200" y="1609416"/>
            <a:ext cx="7239000" cy="4846320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7" name="Date Placeholder 26"/>
          <p:cNvSpPr>
            <a:spLocks noGrp="1"/>
          </p:cNvSpPr>
          <p:nvPr>
            <p:ph type="dt" sz="half" idx="2"/>
          </p:nvPr>
        </p:nvSpPr>
        <p:spPr>
          <a:xfrm>
            <a:off x="4245936" y="6557946"/>
            <a:ext cx="2002464" cy="226902"/>
          </a:xfrm>
          <a:prstGeom prst="rect">
            <a:avLst/>
          </a:prstGeom>
        </p:spPr>
        <p:txBody>
          <a:bodyPr vert="horz" tIns="0" bIns="0" anchor="b"/>
          <a:lstStyle>
            <a:lvl1pPr algn="l" eaLnBrk="1" latinLnBrk="0" hangingPunct="1">
              <a:defRPr kumimoji="0" sz="1000">
                <a:solidFill>
                  <a:schemeClr val="tx2"/>
                </a:solidFill>
              </a:defRPr>
            </a:lvl1pPr>
            <a:extLst/>
          </a:lstStyle>
          <a:p>
            <a:fld id="{A713CA57-72A9-418B-8466-D46DDB5F1D54}" type="datetime1">
              <a:rPr lang="nl-BE" smtClean="0"/>
              <a:t>14/05/2014</a:t>
            </a:fld>
            <a:endParaRPr lang="nl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457200" y="6557946"/>
            <a:ext cx="3657600" cy="228600"/>
          </a:xfrm>
          <a:prstGeom prst="rect">
            <a:avLst/>
          </a:prstGeom>
        </p:spPr>
        <p:txBody>
          <a:bodyPr vert="horz" tIns="0" bIns="0" anchor="b"/>
          <a:lstStyle>
            <a:lvl1pPr algn="r" eaLnBrk="1" latinLnBrk="0" hangingPunct="1">
              <a:defRPr kumimoji="0" sz="1000">
                <a:solidFill>
                  <a:schemeClr val="tx2"/>
                </a:solidFill>
              </a:defRPr>
            </a:lvl1pPr>
            <a:extLst/>
          </a:lstStyle>
          <a:p>
            <a:endParaRPr lang="nl-BE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4"/>
          </p:nvPr>
        </p:nvSpPr>
        <p:spPr>
          <a:xfrm>
            <a:off x="6251448" y="6556248"/>
            <a:ext cx="588336" cy="228600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100">
                <a:solidFill>
                  <a:schemeClr val="tx2"/>
                </a:solidFill>
              </a:defRPr>
            </a:lvl1pPr>
            <a:extLst/>
          </a:lstStyle>
          <a:p>
            <a:fld id="{63003FE6-31FB-4A7A-BAED-FCD80E90B237}" type="slidenum">
              <a:rPr lang="nl-BE" smtClean="0"/>
              <a:t>‹#›</a:t>
            </a:fld>
            <a:endParaRPr lang="nl-B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hf hdr="0" ftr="0" dt="0"/>
  <p:txStyles>
    <p:titleStyle>
      <a:lvl1pPr algn="l" rtl="0" eaLnBrk="1" latinLnBrk="0" hangingPunct="1">
        <a:spcBef>
          <a:spcPct val="0"/>
        </a:spcBef>
        <a:buNone/>
        <a:defRPr kumimoji="0" sz="3800" b="1" kern="1200" cap="all" baseline="0">
          <a:ln w="500">
            <a:solidFill>
              <a:schemeClr val="tx2">
                <a:shade val="20000"/>
                <a:satMod val="120000"/>
              </a:schemeClr>
            </a:solidFill>
          </a:ln>
          <a:gradFill>
            <a:gsLst>
              <a:gs pos="0">
                <a:schemeClr val="accent4">
                  <a:tint val="13000"/>
                </a:schemeClr>
              </a:gs>
              <a:gs pos="10000">
                <a:schemeClr val="accent4">
                  <a:tint val="20000"/>
                </a:schemeClr>
              </a:gs>
              <a:gs pos="49000">
                <a:schemeClr val="accent4">
                  <a:tint val="70000"/>
                </a:schemeClr>
              </a:gs>
              <a:gs pos="50000">
                <a:schemeClr val="accent4">
                  <a:tint val="97000"/>
                </a:schemeClr>
              </a:gs>
              <a:gs pos="100000">
                <a:schemeClr val="accent4">
                  <a:tint val="20000"/>
                </a:schemeClr>
              </a:gs>
            </a:gsLst>
            <a:lin ang="5400000" scaled="1"/>
          </a:gradFill>
          <a:effectLst/>
          <a:latin typeface="+mj-lt"/>
          <a:ea typeface="+mj-ea"/>
          <a:cs typeface="+mj-cs"/>
        </a:defRPr>
      </a:lvl1pPr>
      <a:extLst/>
    </p:titleStyle>
    <p:bodyStyle>
      <a:lvl1pPr marL="274320" indent="-274320" algn="l" rtl="0" eaLnBrk="1" latinLnBrk="0" hangingPunct="1">
        <a:spcBef>
          <a:spcPts val="600"/>
        </a:spcBef>
        <a:buClr>
          <a:schemeClr val="tx2"/>
        </a:buClr>
        <a:buSzPct val="73000"/>
        <a:buFont typeface="Wingdings 2"/>
        <a:buChar char=""/>
        <a:defRPr kumimoji="0" sz="26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521208" indent="-228600" algn="l" rtl="0" eaLnBrk="1" latinLnBrk="0" hangingPunct="1">
        <a:spcBef>
          <a:spcPts val="500"/>
        </a:spcBef>
        <a:buClr>
          <a:schemeClr val="accent4"/>
        </a:buClr>
        <a:buSzPct val="80000"/>
        <a:buFont typeface="Wingdings 2"/>
        <a:buChar char=""/>
        <a:defRPr kumimoji="0" sz="2300" kern="1200">
          <a:solidFill>
            <a:schemeClr val="tx1">
              <a:tint val="85000"/>
            </a:schemeClr>
          </a:solidFill>
          <a:latin typeface="+mn-lt"/>
          <a:ea typeface="+mn-ea"/>
          <a:cs typeface="+mn-cs"/>
        </a:defRPr>
      </a:lvl2pPr>
      <a:lvl3pPr marL="758952" indent="-228600" algn="l" rtl="0" eaLnBrk="1" latinLnBrk="0" hangingPunct="1">
        <a:spcBef>
          <a:spcPts val="400"/>
        </a:spcBef>
        <a:buClr>
          <a:schemeClr val="accent4"/>
        </a:buClr>
        <a:buSzPct val="60000"/>
        <a:buFont typeface="Wingdings"/>
        <a:buChar char="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rtl="0" eaLnBrk="1" latinLnBrk="0" hangingPunct="1">
        <a:spcBef>
          <a:spcPct val="20000"/>
        </a:spcBef>
        <a:buClr>
          <a:schemeClr val="accent4"/>
        </a:buClr>
        <a:buSzPct val="80000"/>
        <a:buFont typeface="Wingdings 2"/>
        <a:buChar char=""/>
        <a:defRPr kumimoji="0" sz="2000" kern="1200">
          <a:solidFill>
            <a:schemeClr val="tx1">
              <a:tint val="85000"/>
            </a:schemeClr>
          </a:solidFill>
          <a:latin typeface="+mn-lt"/>
          <a:ea typeface="+mn-ea"/>
          <a:cs typeface="+mn-cs"/>
        </a:defRPr>
      </a:lvl4pPr>
      <a:lvl5pPr marL="1280160" indent="-228600" algn="l" rtl="0" eaLnBrk="1" latinLnBrk="0" hangingPunct="1">
        <a:spcBef>
          <a:spcPts val="400"/>
        </a:spcBef>
        <a:buClr>
          <a:schemeClr val="accent4"/>
        </a:buClr>
        <a:buSzPct val="70000"/>
        <a:buFont typeface="Wingdings"/>
        <a:buChar char="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472184" indent="-182880" algn="l" rtl="0" eaLnBrk="1" latinLnBrk="0" hangingPunct="1">
        <a:spcBef>
          <a:spcPts val="400"/>
        </a:spcBef>
        <a:buClr>
          <a:schemeClr val="accent4"/>
        </a:buClr>
        <a:buSzPct val="80000"/>
        <a:buFont typeface="Wingdings 2"/>
        <a:buChar char=""/>
        <a:defRPr kumimoji="0" sz="1800" kern="1200">
          <a:solidFill>
            <a:schemeClr val="tx1">
              <a:tint val="85000"/>
            </a:schemeClr>
          </a:solidFill>
          <a:latin typeface="+mn-lt"/>
          <a:ea typeface="+mn-ea"/>
          <a:cs typeface="+mn-cs"/>
        </a:defRPr>
      </a:lvl6pPr>
      <a:lvl7pPr marL="1673352" indent="-182880" algn="l" rtl="0" eaLnBrk="1" latinLnBrk="0" hangingPunct="1">
        <a:spcBef>
          <a:spcPct val="20000"/>
        </a:spcBef>
        <a:buClr>
          <a:schemeClr val="accent4"/>
        </a:buClr>
        <a:buSzPct val="80000"/>
        <a:buFont typeface="Wingdings 2"/>
        <a:buChar char="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1847088" indent="-182880" algn="l" rtl="0" eaLnBrk="1" latinLnBrk="0" hangingPunct="1">
        <a:spcBef>
          <a:spcPts val="300"/>
        </a:spcBef>
        <a:buClr>
          <a:schemeClr val="accent4"/>
        </a:buClr>
        <a:buSzPct val="100000"/>
        <a:buChar char="•"/>
        <a:defRPr kumimoji="0" sz="1600" kern="1200" baseline="0">
          <a:solidFill>
            <a:schemeClr val="tx1">
              <a:tint val="85000"/>
            </a:schemeClr>
          </a:solidFill>
          <a:latin typeface="+mn-lt"/>
          <a:ea typeface="+mn-ea"/>
          <a:cs typeface="+mn-cs"/>
        </a:defRPr>
      </a:lvl8pPr>
      <a:lvl9pPr marL="2057400" indent="-182880" algn="l" rtl="0" eaLnBrk="1" latinLnBrk="0" hangingPunct="1">
        <a:spcBef>
          <a:spcPct val="20000"/>
        </a:spcBef>
        <a:buClr>
          <a:schemeClr val="accent4"/>
        </a:buClr>
        <a:buSzPct val="100000"/>
        <a:buFont typeface="Wingdings"/>
        <a:buChar char="§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eg"/><Relationship Id="rId3" Type="http://schemas.openxmlformats.org/officeDocument/2006/relationships/image" Target="../media/image5.jpe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 smtClean="0"/>
              <a:t>A new hope</a:t>
            </a:r>
            <a:endParaRPr lang="nl-BE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endParaRPr lang="nl-BE" dirty="0" smtClean="0"/>
          </a:p>
          <a:p>
            <a:r>
              <a:rPr lang="nl-BE" dirty="0" smtClean="0"/>
              <a:t>Team Indigo</a:t>
            </a:r>
          </a:p>
          <a:p>
            <a:r>
              <a:rPr lang="nl-BE" dirty="0" smtClean="0"/>
              <a:t>P&amp;O  Computerwetenschappen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03FE6-31FB-4A7A-BAED-FCD80E90B237}" type="slidenum">
              <a:rPr lang="nl-BE" smtClean="0"/>
              <a:t>1</a:t>
            </a:fld>
            <a:endParaRPr lang="nl-BE"/>
          </a:p>
        </p:txBody>
      </p:sp>
      <p:sp>
        <p:nvSpPr>
          <p:cNvPr id="6" name="TextBox 5"/>
          <p:cNvSpPr txBox="1"/>
          <p:nvPr/>
        </p:nvSpPr>
        <p:spPr>
          <a:xfrm>
            <a:off x="179512" y="5078920"/>
            <a:ext cx="186621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dirty="0" err="1"/>
              <a:t>Wander</a:t>
            </a:r>
            <a:r>
              <a:rPr lang="nl-BE" dirty="0"/>
              <a:t> </a:t>
            </a:r>
            <a:r>
              <a:rPr lang="nl-BE" dirty="0" err="1"/>
              <a:t>Bavin</a:t>
            </a:r>
            <a:endParaRPr lang="nl-BE" dirty="0"/>
          </a:p>
          <a:p>
            <a:r>
              <a:rPr lang="nl-BE" dirty="0"/>
              <a:t>Vince Goossens</a:t>
            </a:r>
          </a:p>
          <a:p>
            <a:r>
              <a:rPr lang="nl-BE" dirty="0"/>
              <a:t>Dimitri </a:t>
            </a:r>
            <a:r>
              <a:rPr lang="nl-BE" dirty="0" err="1"/>
              <a:t>Jonckers</a:t>
            </a:r>
            <a:endParaRPr lang="nl-BE" dirty="0"/>
          </a:p>
          <a:p>
            <a:r>
              <a:rPr lang="nl-BE" dirty="0" err="1"/>
              <a:t>Sunil</a:t>
            </a:r>
            <a:r>
              <a:rPr lang="nl-BE" dirty="0"/>
              <a:t> </a:t>
            </a:r>
            <a:r>
              <a:rPr lang="nl-BE" dirty="0" err="1"/>
              <a:t>Tandan</a:t>
            </a:r>
            <a:endParaRPr lang="nl-BE" dirty="0"/>
          </a:p>
          <a:p>
            <a:r>
              <a:rPr lang="nl-BE" dirty="0"/>
              <a:t>Wout </a:t>
            </a:r>
            <a:r>
              <a:rPr lang="nl-BE" dirty="0" err="1"/>
              <a:t>Vekemans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108975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Image recognition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Colour Symbol at incomplete triangle</a:t>
            </a:r>
          </a:p>
          <a:p>
            <a:r>
              <a:rPr lang="nl-BE" dirty="0"/>
              <a:t>Multiple triangles </a:t>
            </a:r>
            <a:r>
              <a:rPr lang="nl-BE" dirty="0">
                <a:sym typeface="Wingdings" panose="05000000000000000000" pitchFamily="2" charset="2"/>
              </a:rPr>
              <a:t> unknowns </a:t>
            </a:r>
            <a:endParaRPr lang="nl-BE" dirty="0"/>
          </a:p>
          <a:p>
            <a:pPr marL="0" indent="0">
              <a:buNone/>
            </a:pPr>
            <a:r>
              <a:rPr lang="nl-BE" dirty="0"/>
              <a:t>                              </a:t>
            </a:r>
            <a:r>
              <a:rPr lang="nl-BE" dirty="0">
                <a:sym typeface="Wingdings" panose="05000000000000000000" pitchFamily="2" charset="2"/>
              </a:rPr>
              <a:t></a:t>
            </a:r>
            <a:r>
              <a:rPr lang="nl-BE" dirty="0"/>
              <a:t> distance to center  </a:t>
            </a:r>
          </a:p>
          <a:p>
            <a:endParaRPr lang="nl-BE" dirty="0" smtClean="0"/>
          </a:p>
          <a:p>
            <a:endParaRPr lang="nl-BE" dirty="0"/>
          </a:p>
          <a:p>
            <a:endParaRPr lang="nl-BE" dirty="0" smtClean="0"/>
          </a:p>
          <a:p>
            <a:r>
              <a:rPr lang="nl-BE" dirty="0" smtClean="0"/>
              <a:t>(foto van herkenning met een driehoek met een kleursymbool)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03FE6-31FB-4A7A-BAED-FCD80E90B237}" type="slidenum">
              <a:rPr lang="nl-BE" smtClean="0"/>
              <a:t>10</a:t>
            </a:fld>
            <a:endParaRPr lang="nl-BE"/>
          </a:p>
        </p:txBody>
      </p:sp>
      <p:sp>
        <p:nvSpPr>
          <p:cNvPr id="6" name="Down Arrow 5"/>
          <p:cNvSpPr/>
          <p:nvPr/>
        </p:nvSpPr>
        <p:spPr>
          <a:xfrm>
            <a:off x="5467416" y="2188916"/>
            <a:ext cx="61721" cy="288032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7" name="Down Arrow 6"/>
          <p:cNvSpPr/>
          <p:nvPr/>
        </p:nvSpPr>
        <p:spPr>
          <a:xfrm>
            <a:off x="6804248" y="2673516"/>
            <a:ext cx="61721" cy="288032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99417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pan dir="u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Positioning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Location</a:t>
            </a:r>
          </a:p>
          <a:p>
            <a:pPr lvl="1"/>
            <a:r>
              <a:rPr lang="en-GB" dirty="0" smtClean="0"/>
              <a:t>Unique triangle	</a:t>
            </a:r>
          </a:p>
          <a:p>
            <a:pPr lvl="1"/>
            <a:r>
              <a:rPr lang="en-GB" dirty="0" smtClean="0"/>
              <a:t>Multiple possibilities (unknowns)</a:t>
            </a:r>
          </a:p>
          <a:p>
            <a:pPr lvl="2"/>
            <a:r>
              <a:rPr lang="en-GB" dirty="0" smtClean="0"/>
              <a:t>Correction previous location</a:t>
            </a:r>
          </a:p>
          <a:p>
            <a:r>
              <a:rPr lang="en-GB" dirty="0" smtClean="0"/>
              <a:t>Orientation</a:t>
            </a:r>
          </a:p>
          <a:p>
            <a:pPr lvl="1"/>
            <a:r>
              <a:rPr lang="en-GB" dirty="0" smtClean="0"/>
              <a:t>Horizontal symbols on map (// grid edge)</a:t>
            </a:r>
          </a:p>
          <a:p>
            <a:pPr lvl="1"/>
            <a:endParaRPr lang="en-GB" dirty="0" smtClean="0"/>
          </a:p>
          <a:p>
            <a:pPr lvl="1"/>
            <a:endParaRPr lang="en-GB" dirty="0" smtClean="0"/>
          </a:p>
          <a:p>
            <a:pPr lvl="1"/>
            <a:endParaRPr lang="en-GB" dirty="0" smtClean="0"/>
          </a:p>
          <a:p>
            <a:pPr lvl="1"/>
            <a:endParaRPr lang="en-GB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03FE6-31FB-4A7A-BAED-FCD80E90B237}" type="slidenum">
              <a:rPr lang="nl-BE" smtClean="0"/>
              <a:t>11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912733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pan dir="u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Simulator</a:t>
            </a:r>
            <a:endParaRPr lang="nl-BE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724" y="1628800"/>
            <a:ext cx="5648780" cy="441156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03FE6-31FB-4A7A-BAED-FCD80E90B237}" type="slidenum">
              <a:rPr lang="nl-BE" smtClean="0"/>
              <a:t>12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379144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pan dir="u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Demo: </a:t>
            </a:r>
            <a:r>
              <a:rPr lang="nl-BE" dirty="0" err="1" smtClean="0"/>
              <a:t>accomplishments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 err="1" smtClean="0"/>
              <a:t>Height</a:t>
            </a:r>
            <a:r>
              <a:rPr lang="nl-BE" dirty="0" smtClean="0"/>
              <a:t> PID</a:t>
            </a:r>
          </a:p>
          <a:p>
            <a:r>
              <a:rPr lang="nl-BE" dirty="0" smtClean="0"/>
              <a:t>Connection </a:t>
            </a:r>
            <a:r>
              <a:rPr lang="nl-BE" dirty="0" err="1" smtClean="0"/>
              <a:t>could</a:t>
            </a:r>
            <a:r>
              <a:rPr lang="nl-BE" dirty="0" smtClean="0"/>
              <a:t> </a:t>
            </a:r>
            <a:r>
              <a:rPr lang="nl-BE" dirty="0" err="1" smtClean="0"/>
              <a:t>be</a:t>
            </a:r>
            <a:r>
              <a:rPr lang="nl-BE" dirty="0" smtClean="0"/>
              <a:t> </a:t>
            </a:r>
            <a:r>
              <a:rPr lang="nl-BE" dirty="0" err="1" smtClean="0"/>
              <a:t>established</a:t>
            </a:r>
            <a:endParaRPr lang="nl-BE" dirty="0" smtClean="0"/>
          </a:p>
          <a:p>
            <a:r>
              <a:rPr lang="nl-BE" dirty="0" smtClean="0"/>
              <a:t>Simulator</a:t>
            </a:r>
          </a:p>
          <a:p>
            <a:pPr lvl="1"/>
            <a:r>
              <a:rPr lang="nl-BE" dirty="0" smtClean="0"/>
              <a:t>Both simulators </a:t>
            </a:r>
            <a:r>
              <a:rPr lang="nl-BE" dirty="0" err="1" smtClean="0"/>
              <a:t>worked</a:t>
            </a:r>
            <a:endParaRPr lang="nl-BE" dirty="0" smtClean="0"/>
          </a:p>
          <a:p>
            <a:pPr lvl="2"/>
            <a:r>
              <a:rPr lang="nl-BE" dirty="0" smtClean="0"/>
              <a:t>Target </a:t>
            </a:r>
            <a:r>
              <a:rPr lang="nl-BE" dirty="0" err="1" smtClean="0"/>
              <a:t>movement</a:t>
            </a:r>
            <a:endParaRPr lang="nl-BE" dirty="0" smtClean="0"/>
          </a:p>
          <a:p>
            <a:pPr lvl="2"/>
            <a:r>
              <a:rPr lang="nl-BE" dirty="0" err="1" smtClean="0"/>
              <a:t>Qr</a:t>
            </a:r>
            <a:r>
              <a:rPr lang="nl-BE" dirty="0" smtClean="0"/>
              <a:t>-code</a:t>
            </a:r>
          </a:p>
          <a:p>
            <a:r>
              <a:rPr lang="nl-BE" dirty="0" smtClean="0"/>
              <a:t>Image recognition</a:t>
            </a:r>
          </a:p>
          <a:p>
            <a:pPr lvl="1"/>
            <a:r>
              <a:rPr lang="nl-BE" dirty="0" smtClean="0"/>
              <a:t>Accurate </a:t>
            </a:r>
          </a:p>
          <a:p>
            <a:pPr lvl="1"/>
            <a:endParaRPr lang="nl-BE" dirty="0" smtClean="0"/>
          </a:p>
          <a:p>
            <a:pPr lvl="1"/>
            <a:endParaRPr lang="nl-BE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03FE6-31FB-4A7A-BAED-FCD80E90B237}" type="slidenum">
              <a:rPr lang="nl-BE" smtClean="0"/>
              <a:t>13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612175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pan dir="u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demo: </a:t>
            </a:r>
            <a:r>
              <a:rPr lang="nl-BE" dirty="0" err="1" smtClean="0"/>
              <a:t>disappointments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 smtClean="0"/>
              <a:t>Positioning error</a:t>
            </a:r>
          </a:p>
          <a:p>
            <a:pPr lvl="1"/>
            <a:r>
              <a:rPr lang="nl-BE" dirty="0" err="1" smtClean="0">
                <a:sym typeface="Wingdings" panose="05000000000000000000" pitchFamily="2" charset="2"/>
              </a:rPr>
              <a:t>grid</a:t>
            </a:r>
            <a:r>
              <a:rPr lang="nl-BE" dirty="0" smtClean="0">
                <a:sym typeface="Wingdings" panose="05000000000000000000" pitchFamily="2" charset="2"/>
              </a:rPr>
              <a:t> </a:t>
            </a:r>
            <a:r>
              <a:rPr lang="nl-BE" dirty="0" err="1" smtClean="0">
                <a:sym typeface="Wingdings" panose="05000000000000000000" pitchFamily="2" charset="2"/>
              </a:rPr>
              <a:t>size</a:t>
            </a:r>
            <a:endParaRPr lang="nl-BE" dirty="0" smtClean="0">
              <a:sym typeface="Wingdings" panose="05000000000000000000" pitchFamily="2" charset="2"/>
            </a:endParaRPr>
          </a:p>
          <a:p>
            <a:r>
              <a:rPr lang="nl-BE" dirty="0" smtClean="0">
                <a:sym typeface="Wingdings" panose="05000000000000000000" pitchFamily="2" charset="2"/>
              </a:rPr>
              <a:t>QR-code error</a:t>
            </a:r>
          </a:p>
          <a:p>
            <a:pPr lvl="1"/>
            <a:r>
              <a:rPr lang="nl-BE" dirty="0" smtClean="0">
                <a:sym typeface="Wingdings" panose="05000000000000000000" pitchFamily="2" charset="2"/>
              </a:rPr>
              <a:t>tablet </a:t>
            </a:r>
            <a:r>
              <a:rPr lang="nl-BE" dirty="0" err="1" smtClean="0">
                <a:sym typeface="Wingdings" panose="05000000000000000000" pitchFamily="2" charset="2"/>
              </a:rPr>
              <a:t>trouble</a:t>
            </a:r>
            <a:endParaRPr lang="nl-BE" dirty="0" smtClean="0">
              <a:sym typeface="Wingdings" panose="05000000000000000000" pitchFamily="2" charset="2"/>
            </a:endParaRPr>
          </a:p>
          <a:p>
            <a:pPr marL="292608" lvl="1" indent="0">
              <a:buNone/>
            </a:pP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03FE6-31FB-4A7A-BAED-FCD80E90B237}" type="slidenum">
              <a:rPr lang="nl-BE" smtClean="0"/>
              <a:t>14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231713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pan dir="u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Image </a:t>
            </a:r>
            <a:r>
              <a:rPr lang="nl-BE" dirty="0" err="1" smtClean="0"/>
              <a:t>recognition</a:t>
            </a:r>
            <a:r>
              <a:rPr lang="nl-BE" dirty="0" smtClean="0"/>
              <a:t> video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03FE6-31FB-4A7A-BAED-FCD80E90B237}" type="slidenum">
              <a:rPr lang="nl-BE" smtClean="0"/>
              <a:t>15</a:t>
            </a:fld>
            <a:endParaRPr lang="nl-BE"/>
          </a:p>
        </p:txBody>
      </p:sp>
      <p:pic>
        <p:nvPicPr>
          <p:cNvPr id="6" name="imagerecognition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1998663"/>
            <a:ext cx="7239000" cy="4068762"/>
          </a:xfrm>
        </p:spPr>
      </p:pic>
    </p:spTree>
    <p:extLst>
      <p:ext uri="{BB962C8B-B14F-4D97-AF65-F5344CB8AC3E}">
        <p14:creationId xmlns:p14="http://schemas.microsoft.com/office/powerpoint/2010/main" val="1636029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pan dir="u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collaboration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Experiences</a:t>
            </a:r>
          </a:p>
          <a:p>
            <a:pPr lvl="1"/>
            <a:r>
              <a:rPr lang="en-GB" dirty="0" smtClean="0"/>
              <a:t>Great atmosphere</a:t>
            </a:r>
          </a:p>
          <a:p>
            <a:pPr lvl="1"/>
            <a:r>
              <a:rPr lang="en-GB" dirty="0" smtClean="0"/>
              <a:t>Knowledge apprehended</a:t>
            </a:r>
          </a:p>
          <a:p>
            <a:pPr lvl="1"/>
            <a:endParaRPr lang="en-GB" dirty="0" smtClean="0"/>
          </a:p>
          <a:p>
            <a:r>
              <a:rPr lang="en-GB" dirty="0" smtClean="0"/>
              <a:t>Difficulties</a:t>
            </a:r>
          </a:p>
          <a:p>
            <a:pPr lvl="1"/>
            <a:r>
              <a:rPr lang="en-GB" dirty="0" smtClean="0"/>
              <a:t>Dividing workload</a:t>
            </a:r>
          </a:p>
          <a:p>
            <a:pPr lvl="1"/>
            <a:endParaRPr lang="en-GB" dirty="0" smtClean="0"/>
          </a:p>
          <a:p>
            <a:pPr lvl="1"/>
            <a:endParaRPr lang="en-GB" dirty="0" smtClean="0"/>
          </a:p>
        </p:txBody>
      </p:sp>
      <p:pic>
        <p:nvPicPr>
          <p:cNvPr id="2050" name="Picture 2" descr="https://encrypted-tbn3.gstatic.com/images?q=tbn:ANd9GcRW1ZrppOTxtDWFzi_XIHCzWxKuc-8jNfBoJZYg-qJ7RMTG0ap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4048" y="1412776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03FE6-31FB-4A7A-BAED-FCD80E90B237}" type="slidenum">
              <a:rPr lang="nl-BE" smtClean="0"/>
              <a:t>16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89863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pan dir="u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Conclusion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Strengths</a:t>
            </a:r>
          </a:p>
          <a:p>
            <a:pPr lvl="1"/>
            <a:r>
              <a:rPr lang="en-GB" dirty="0" smtClean="0"/>
              <a:t>Robust image recognition</a:t>
            </a:r>
          </a:p>
          <a:p>
            <a:pPr lvl="1"/>
            <a:r>
              <a:rPr lang="en-GB" dirty="0" smtClean="0"/>
              <a:t>Advanced positioning</a:t>
            </a:r>
          </a:p>
          <a:p>
            <a:pPr lvl="1"/>
            <a:r>
              <a:rPr lang="en-GB" dirty="0" smtClean="0"/>
              <a:t>Design zeppelin (no rotation)</a:t>
            </a:r>
          </a:p>
          <a:p>
            <a:r>
              <a:rPr lang="en-GB" dirty="0" smtClean="0"/>
              <a:t>Difficulties</a:t>
            </a:r>
          </a:p>
          <a:p>
            <a:pPr lvl="1"/>
            <a:r>
              <a:rPr lang="en-GB" dirty="0" smtClean="0"/>
              <a:t>Only five people</a:t>
            </a:r>
          </a:p>
          <a:p>
            <a:pPr lvl="1"/>
            <a:r>
              <a:rPr lang="en-GB" dirty="0" smtClean="0"/>
              <a:t>Trouble at demonstration</a:t>
            </a:r>
          </a:p>
          <a:p>
            <a:pPr lvl="1"/>
            <a:r>
              <a:rPr lang="en-GB" dirty="0" smtClean="0"/>
              <a:t>Java/Open </a:t>
            </a:r>
            <a:r>
              <a:rPr lang="en-GB" dirty="0" err="1" smtClean="0"/>
              <a:t>Cv</a:t>
            </a:r>
            <a:endParaRPr lang="en-GB" dirty="0" smtClean="0"/>
          </a:p>
          <a:p>
            <a:pPr lvl="1"/>
            <a:endParaRPr lang="nl-BE" dirty="0" smtClean="0"/>
          </a:p>
          <a:p>
            <a:pPr lvl="1"/>
            <a:endParaRPr lang="nl-BE" dirty="0" smtClean="0"/>
          </a:p>
          <a:p>
            <a:pPr lvl="1"/>
            <a:endParaRPr lang="nl-BE" dirty="0" smtClean="0"/>
          </a:p>
          <a:p>
            <a:endParaRPr lang="nl-BE" dirty="0" smtClean="0"/>
          </a:p>
          <a:p>
            <a:endParaRPr lang="nl-BE" dirty="0"/>
          </a:p>
        </p:txBody>
      </p:sp>
      <p:sp>
        <p:nvSpPr>
          <p:cNvPr id="4" name="AutoShape 2" descr="data:image/jpeg;base64,/9j/4AAQSkZJRgABAQAAAQABAAD/2wCEAAkGBxAQEBQQERAQEBQQEA8QFRAPFA8PEBAPFBQXFxYRFBQYHCggGBomHhQUITEiJSkrLi4uFyAzODMsNygtLisBCgoKDgwOFw8PGjUkIB8xNywtNzQwKzQsMi0sLCwsKy0sLCwsLCwsLDg0LCw1LywsLCssMDAsLCwsNzcsNywsK//AABEIAOAA4QMBIgACEQEDEQH/xAAbAAEAAgMBAQAAAAAAAAAAAAAABAUCAwYBB//EAD4QAAIBAgMFBQYDBAsBAAAAAAABAgMRBBIhBTFBUWEGE3GBkSIyQlKhwSNisRRyktEVQ1NUgoOiwuHw8TP/xAAYAQEBAQEBAAAAAAAAAAAAAAAAAQIEA//EAB0RAQEAAgMAAwAAAAAAAAAAAAABAhEDITEEUWH/2gAMAwEAAhEDEQA/APuIAAAAAAAAAAAGMpJAZA0uujzvwN4NCrmcaqYGwAAAAAAAAAAAAAAAAAAAAAAAAAAAAAAI+Nr5I9Xu/mB7XxCWi3/oRJViFOsYd6BMdU870h96ed6BN70yVUg96eqoBa0cTbfuJidyhjVLDA4j4Xx3eIE8AAAAAAAAAAAAAAAAAAACu2ltzDYfSpVgpf2acc/pw8wLEFDg+0iqvSlp8ymn9i0w2Pp1HljJZvlej8uYEoAACi2pWvUa+WyL05bHy/En+/L9QMJVDDvDTKZg5gSe8HeEXOM4EvvD1VCJnMlMCYqhvo1bMrlM206gHWUKmaKfNfUzIOyJ3h4MnAAAAAAAAAAAAAAAAAV23sVKnQbi8spOMFLS8cz9qavxUczXVHLdmtjwrJ1XFWk21f2na+9t6yk97b1Zf9r6Tlhrr4KlN+ryf7iN2InfDJcYycX5Fg2V+y1B6wvSl89L2H5rc/NFJiMLVw80q/utrJXjpBvgpfJL6HcXNdejGpFwnFSjJWaeqaGoit2XtZNqnUer0jJ8XyfXqXJ8+23gZ4WSV3KlL3JvVx/JJ8+R0vZfazrQyT9+HF/HHn48zWUl7iT6q8OW2zHLWl1tL1X87nUlH2moaRqLh7L8Hu+/qYaUEpGtyMZzNTmUbc4zmjMeZyCTnPc5FznucCWpm2nMgqZvoO7A63YS/Db5y+yLIjbPo5KcY8bXfi9SSAAAAAAAAAAAAAAAABpxdBVKcoP4otX5Pg/J2ZyvZqfc4ipQfsqp7cU+DTs4+TuvE7A5XtfgZRy4ino4yTcl8Mt130ei6PxLB0lxcrdh7UjiKalulHSceKl/IsTSNG0MJGvTlTluktHxjLhJEbZFKEaXuqNSLcJdKkfs9H4MsCKnkxC5VouP+ZBXT845v4UPEs2nwldX+nLoYYmgqkJQlukmvDqZx3teD9f/ABmRhp89xlGVOcoS3xdvHk10IspHadodk99HPBfiRX8cfl8eRw1W6dno1pZ6NMoyczHOaXMwcyCT3g7wi5z1TAmQmX/ZzBd5PM17MLN9XwRzmH1aR3ezsRRoUoxTd7XfWT3sC3BUVdtL4V66kaW1ZP4vTQDoAc+sa+ZlHaDXEC+BUQ2qyVhNoxm8u58OoE0AAAAAAAAAADGrTUouMkmpJpp7mnvRkAOC2hgq2z66qU7uEnZN7pL+yn+bk+PidPsnatPERvB2a96D96LLLEUI1IuE4qUZKzjLVNHIbS7M1aMu9w0pSS3JO1WPTXSa+viWUdWVm3a2RU5LfGvRa85qL+kmc9DtXWpexWjG6+ZqlPzjOxJwOInjasJNOFKnOE221epK/sqPNcbrlpcu0dfSp2u73b3s2HiR6ZUKnbGwaeI9r/5z+dK6f7y4lsAPnuN7MYqG6CqLnTaf0dmVlTZmIW+hWX+XP+R9Sq1VFXf/AKc/j9pyd9bLkgOGeGqLfCa/wyNep0OIxbfErcRFS14geYCVncsf2l8yqgrG9TAmPEGDxViLKZpnICxW0LGD2j1K6NGUtUTsDgIN3qZpdE8qf3A3Q2h1Nuz8c3Wg0/jj+ox+Hppfh08i00u5fV6kLAwcZp8mn9QPpoNGFxUaivF7t65G8AAAAAAAAAAAAAA8cU96T8Sl7S0FClPExeSVGFScnGObvKeX2oySWvurXhbkXZ41cLNb7cp2Z7ZU8TnjNd24Qcotu7qRgryv+ayv4Poy4wO2I1ZKNrZr21vwvZnzPtb2blhMTloqXdV25UlTTcqUlvppLle65xbXBl92do4inKNWsoRcb+zdyvo1e3DnvZ54ZW7ldfyuLjxmPJx+V9CMZySV3okUlXbUmtFl+v1KzEbRm/ifqz0caXtTHuT5JbkUmIxFzzE4pveeYbZmIre5Skk/in7EfHXf5XAgVHqZyozUM7hLI3bPZ5W/HcddsvsxTp2lVaqy+W34cX4fF5+he1KcZRcZJOLVnFpNNcrAfLZM8zHT7Y7KtXnh9Vv7pvVfut7/AAf1OWqRcW4yTi1o0000+qAyuYtGDkM4ErCysWVCaKaEyVSrAXlNpm+nQpvfFeK0ZU0sQS6WJAutk0HCro80ZRavye/X0Lw5rC4prW50GGrZ4p+viBtAAAAAAAAAAAAAAABw/aDasoV5xd7qVkkm24/DZcdLEfCvEVdXDuY331bZ5LmoJ3XnbwL/ALVYWSj39ON5RSjKyvLLwf1+vQ5ug8VU3RVNfPVdl4qC1fnbxI1KssQoxjo9UtW+JCo4etWf4dOcr/Fa0f4noTMNCFP3purL5pWUV+7Fbl43fU6bY9eU6WaXNpN8Y8/W/oVlF2NsSNFZqijOpvvvUOkb8epcAAAAAIW0dl0cQrVIJvhNaTXg/tuJoA4TanZSrTvKl+NHktKi8uPl6HPTg07NNNaNPRpn1wg7R2TRrr8SCv8APH2Zrz4+YHy9M2RmWW19kxpTap1O8XNqzT5X4+JVujICRCsTcO29SDQglq9X1JlOqBa0JF7satq481fzRzWHqFxs+pllF9V6cQOkAAAAAAAAAAAAAAAB5KKaaaummmuaZzc+zVRzdq6VPh7LlO3Lfbz+h0oA+adttlVsI4VYVKk6ErQne2enUe5tpLR8OTXVHY9ldsLFUVe3eU1GM1HRNW9mpFcItLyaa4FnjcJCtTlSqRUoVIuMovin+j6nJ9lOzNfCYiWaeaEFJQkv6ynJ+7Pk9E7LiuTMdzJ1Y5ceXDccurPP12YANuUAAAA8lJJXeiWoBu2r0KLa21L3hB2XF8X/AMGO0ce56LSPLn1ZVVAIddXIFeFtSxqsxwmCqYiWSmr85P3Yrm39gKZ1FzNlKrfdqfRdlbGpYeNklKT96ckrt9OS6EXtThVKippa0pJ6fLLR/Z+QHMYSnLlYt6GhX4eRPpAdRQnminzSNhD2VO9O3Jtff7kwAAAAAAAAAAAAAAAADxuxo/bKfzL6nm0sM6tKdNPK5xaT5Ph5Hz6jjqtCThO/stpwlvTXJgfSYyT1TT8NT05TA7QUlmhJr6NdGWuH2o90lfqtGBbA10a8Zr2XfpxRsAFZtbEfAvF/ZE/EVVCN/Rc2c/iJ3d3xAjVGQsRUsSasiXsHAKpJ1Zq8YO0U9znz8v8Au4CFszY1XENSnenT5vSc1+VPcur+p1uFw0KUVCEVGK4Lnzb4s3AAa8TSU4Sg90oyj6qxsAHB4VW0e9aPxLGmiNj45MRUj+dy8pe19zdRmgLvYsveXg/1LMotn4mMG2+VvqWFPaEWBNBhGqnxMwAAAAAAAAAAAAAAUPabYXfrvKaSqxW7d3kVwfXk/LwvgB8po1pU5XV007NPTdvTR0WBxsaiutGt65Fj2n2B3qdakvxEvaiv6xL/AHfqcVRqyhK60a/7ZgdlTqNap28CdT2nNLWz6sotn42NRcmt65E5MCTiMU5byFUkZyI9Vga8kpyUI75Oy/n9zr8LQVOEYR3RVvHm/uVPZ3B6OtJay0h0jxl5/bqXYAAAAABz3abZdSbVaks0krSgt8ktzXN9Dlf6RyvK7xa3xkmmvFM+lmnEYSnU0qU4VP34xl+oHA0cd1JtHGlvtbs5h+7nOnDu5xi5LI2ou2tsu70OaoU2B0uExTsWmDxF3l9DncK7IscJU9uP7yXroBegAAAAAAAAAAAAABjOpGKu2kub0AyOX7Udnu8vXor2984L+s/Mvzfr47794+le2fXlaX8jKGLg3ZS15O6fowPllGtKEs0XZr/tmdJs7HxqLk1vRP7SdnVWvVo2jU3yjoo1OvSX6/U4qM50p8YSi7NPRp8mgOzbNdLD97UjT4N69IreQ8DtBVI33Nb1yZfbBgvaqc/YXgtX9begF1GKSSSskrJLgj0194YyrJatpeNkBuBF/bofPHnv4czKOJi90k/BpgbpzUVdtJLizQ8fS+brulu9DyuoTi4zjGcWrOMkpJrqmVj2HhOFJx6U6lamvSMkgLmnXjLRSTfLjbnY2FZh8NSp2yxenOU5fqyRLFpK/LUDbiqsYxd+KatxZzcNn8mTZ187u3/wuRsg0BGjgWuKM8JTfeQX5k/TX7G6piEuJ7s6alUzcIr/AFP/AIv6gXAMc6AGQAAC55cxbAxrV4wTk9yTb46IpI9qKM03CrR6ZppN+KbVi7diLVwNGTvKlTk+coRb+qAgUNuZ906X+G0l4XUibhMc53TW7jHWPrzPaeEpR92nTj+7GK/RGxsDY5lftLARrpZp1I5XdOnOUHfrwfmSZSNcpAVUtia64vEtLhLuH9XC5KhRhG15zlb5mvslp0NsjVKAG6W0YrmU+2ZYbEL24SUkrKpBe0uj5roye6Bj+yLkBxlLC1YVEqd5q9s1sunVPd9TvMHUUIRguC383xfqaoYZLgbowA3d+Q9o4TvlbvKlNrVOm19U00/NEpRMlECklsmv/er7tZUablp1jYm0cJNWzVFJq3tKOV+WrRPynuUDBNg2ZT3KBqsYVaCkmnuatyJOU9ygUj2Fb3K9aHS8Jr/VG/1Pf6Iq/wB5l/BC5dqJ7YCkjsK/v160uicIL1jFP6llhMHCkrRVvFuT829WSkjJIDG7BnYAa8Tjow0s5PkvuyHX2nNW9mKvzzNrzWhDx/ZzPUdWFetRlK2bK7wbWl8r46I0rs9iLq+OqWXDu4ICfDaE5K+aP8Lsl4s20NotvLJLW+XLxS4mrDbIcHd1qknztBX+hMpYWEdUtXvk25Sfi3qBtzHjZ7Y8sBizFmdhYDU0YuJusLAaMgyG7KMoGnIMhuyjKBqyHuU22FgNdj2xnY9sBhY9sZWPbAY2PbHtj2wGNj2xlYWA8se2PbHoHlj1I9SPQPLA9AH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BE"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4088" y="548680"/>
            <a:ext cx="1071563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03FE6-31FB-4A7A-BAED-FCD80E90B237}" type="slidenum">
              <a:rPr lang="nl-BE" smtClean="0"/>
              <a:t>17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647628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pan dir="u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 smtClean="0"/>
              <a:t>contents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GB" dirty="0" smtClean="0"/>
              <a:t>Assignment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 smtClean="0"/>
              <a:t>Physical design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 smtClean="0"/>
              <a:t>Software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 smtClean="0"/>
              <a:t>Algorithms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 smtClean="0"/>
              <a:t>Demo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 smtClean="0"/>
              <a:t>Collaboration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 smtClean="0"/>
              <a:t>Conclusions</a:t>
            </a:r>
          </a:p>
          <a:p>
            <a:pPr marL="514350" indent="-514350">
              <a:buFont typeface="+mj-lt"/>
              <a:buAutoNum type="arabicPeriod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03FE6-31FB-4A7A-BAED-FCD80E90B237}" type="slidenum">
              <a:rPr lang="nl-BE" smtClean="0"/>
              <a:t>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91372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pan dir="u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Assignment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79024"/>
            <a:ext cx="7239000" cy="4846320"/>
          </a:xfrm>
        </p:spPr>
        <p:txBody>
          <a:bodyPr/>
          <a:lstStyle/>
          <a:p>
            <a:r>
              <a:rPr lang="en-GB" dirty="0" smtClean="0"/>
              <a:t>Autonomous</a:t>
            </a:r>
            <a:r>
              <a:rPr lang="nl-BE" dirty="0" smtClean="0"/>
              <a:t> </a:t>
            </a:r>
            <a:r>
              <a:rPr lang="en-GB" dirty="0" smtClean="0"/>
              <a:t>zeppelin</a:t>
            </a:r>
          </a:p>
          <a:p>
            <a:r>
              <a:rPr lang="en-GB" dirty="0" smtClean="0"/>
              <a:t>Grid</a:t>
            </a:r>
            <a:r>
              <a:rPr lang="nl-BE" dirty="0" smtClean="0"/>
              <a:t> </a:t>
            </a:r>
            <a:r>
              <a:rPr lang="en-GB" dirty="0" smtClean="0"/>
              <a:t>manoeuvring</a:t>
            </a:r>
          </a:p>
          <a:p>
            <a:r>
              <a:rPr lang="en-GB" dirty="0" smtClean="0"/>
              <a:t>Zeppelin</a:t>
            </a:r>
            <a:r>
              <a:rPr lang="nl-BE" dirty="0" smtClean="0"/>
              <a:t> </a:t>
            </a:r>
            <a:r>
              <a:rPr lang="en-GB" dirty="0" smtClean="0"/>
              <a:t>race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03FE6-31FB-4A7A-BAED-FCD80E90B237}" type="slidenum">
              <a:rPr lang="nl-BE" smtClean="0"/>
              <a:t>3</a:t>
            </a:fld>
            <a:endParaRPr lang="nl-BE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3968" y="1556792"/>
            <a:ext cx="3165816" cy="4392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868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pan dir="u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Physical</a:t>
            </a:r>
            <a:r>
              <a:rPr lang="nl-BE" dirty="0" smtClean="0"/>
              <a:t> </a:t>
            </a:r>
            <a:r>
              <a:rPr lang="en-GB" dirty="0" smtClean="0"/>
              <a:t>Design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03FE6-31FB-4A7A-BAED-FCD80E90B237}" type="slidenum">
              <a:rPr lang="nl-BE" smtClean="0"/>
              <a:t>4</a:t>
            </a:fld>
            <a:endParaRPr lang="nl-BE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940" y="1760783"/>
            <a:ext cx="6048676" cy="4535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891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pan dir="u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Software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 smtClean="0"/>
              <a:t>Java</a:t>
            </a:r>
            <a:endParaRPr lang="nl-BE" dirty="0"/>
          </a:p>
          <a:p>
            <a:r>
              <a:rPr lang="nl-BE" dirty="0" smtClean="0"/>
              <a:t>Open CV</a:t>
            </a:r>
          </a:p>
          <a:p>
            <a:endParaRPr lang="nl-BE" dirty="0" smtClean="0"/>
          </a:p>
          <a:p>
            <a:endParaRPr lang="nl-B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03FE6-31FB-4A7A-BAED-FCD80E90B237}" type="slidenum">
              <a:rPr lang="nl-BE" smtClean="0"/>
              <a:t>5</a:t>
            </a:fld>
            <a:endParaRPr lang="nl-BE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517" y="2636912"/>
            <a:ext cx="7928366" cy="3507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4728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pan dir="u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Communication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9416"/>
            <a:ext cx="5500870" cy="1954844"/>
          </a:xfrm>
        </p:spPr>
        <p:txBody>
          <a:bodyPr/>
          <a:lstStyle/>
          <a:p>
            <a:r>
              <a:rPr lang="en-GB" dirty="0" smtClean="0"/>
              <a:t>Ad-hoc</a:t>
            </a:r>
          </a:p>
          <a:p>
            <a:pPr lvl="1"/>
            <a:r>
              <a:rPr lang="en-GB" dirty="0" smtClean="0"/>
              <a:t> image feed (pi </a:t>
            </a:r>
            <a:r>
              <a:rPr lang="en-GB" dirty="0" smtClean="0">
                <a:sym typeface="Wingdings" panose="05000000000000000000" pitchFamily="2" charset="2"/>
              </a:rPr>
              <a:t> laptop)</a:t>
            </a:r>
            <a:endParaRPr lang="en-GB" dirty="0" smtClean="0"/>
          </a:p>
          <a:p>
            <a:r>
              <a:rPr lang="en-GB" dirty="0" smtClean="0"/>
              <a:t>Rabbit MQ</a:t>
            </a:r>
          </a:p>
          <a:p>
            <a:pPr lvl="1"/>
            <a:r>
              <a:rPr lang="en-GB" dirty="0" smtClean="0"/>
              <a:t>status, commands…</a:t>
            </a:r>
          </a:p>
          <a:p>
            <a:pPr lvl="1"/>
            <a:endParaRPr lang="en-GB" dirty="0" smtClean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03FE6-31FB-4A7A-BAED-FCD80E90B237}" type="slidenum">
              <a:rPr lang="nl-BE" smtClean="0"/>
              <a:t>6</a:t>
            </a:fld>
            <a:endParaRPr lang="nl-BE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8064" y="5020615"/>
            <a:ext cx="734188" cy="63246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5616" y="3564260"/>
            <a:ext cx="1468776" cy="93663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72245" y="6256827"/>
            <a:ext cx="885825" cy="21907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923070"/>
            <a:ext cx="1268468" cy="38054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22791" y="3205322"/>
            <a:ext cx="1114425" cy="1905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8192" y="3776238"/>
            <a:ext cx="683568" cy="512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631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pan dir="u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08 -0.00185 L 0.56614 -0.00486 " pathEditMode="relative" rAng="0" ptsTypes="AA">
                                      <p:cBhvr>
                                        <p:cTn id="10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403" y="-162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22" presetClass="exit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500"/>
                            </p:stCondLst>
                            <p:childTnLst>
                              <p:par>
                                <p:cTn id="19" presetID="51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5.55556E-7 0 L -0.09028 0.08796 C -0.11059 0.10718 -0.10469 0.12407 -0.12205 0.16343 C -0.13958 0.20139 -0.19601 0.28403 -0.19444 0.32014 C -0.20226 0.37454 -0.19323 0.36505 -0.19844 0.42037 " pathEditMode="relative" rAng="0" ptsTypes="AAAAA">
                                      <p:cBhvr>
                                        <p:cTn id="20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931" y="21019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22" presetClass="exit" presetSubtype="4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500"/>
                            </p:stCondLst>
                            <p:childTnLst>
                              <p:par>
                                <p:cTn id="25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500"/>
                            </p:stCondLst>
                            <p:childTnLst>
                              <p:par>
                                <p:cTn id="3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6000"/>
                            </p:stCondLst>
                            <p:childTnLst>
                              <p:par>
                                <p:cTn id="36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9844 0.42037 L -0.19636 0.33149 L -0.67344 0.1176 " pathEditMode="relative" ptsTypes="AAA">
                                      <p:cBhvr>
                                        <p:cTn id="37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8000"/>
                            </p:stCondLst>
                            <p:childTnLst>
                              <p:par>
                                <p:cTn id="42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78 0.00347 L 0.12153 0.00347 " pathEditMode="relative" rAng="0" ptsTypes="AA">
                                      <p:cBhvr>
                                        <p:cTn id="43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93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 smtClean="0"/>
              <a:t>Algorithms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 smtClean="0"/>
              <a:t>PID</a:t>
            </a:r>
          </a:p>
          <a:p>
            <a:pPr lvl="1"/>
            <a:r>
              <a:rPr lang="nl-BE" dirty="0" err="1" smtClean="0"/>
              <a:t>Height</a:t>
            </a:r>
            <a:endParaRPr lang="nl-BE" dirty="0" smtClean="0"/>
          </a:p>
          <a:p>
            <a:pPr lvl="1"/>
            <a:r>
              <a:rPr lang="nl-BE" dirty="0" err="1" smtClean="0"/>
              <a:t>Horizontal</a:t>
            </a:r>
            <a:r>
              <a:rPr lang="nl-BE" dirty="0" smtClean="0"/>
              <a:t>: </a:t>
            </a:r>
            <a:r>
              <a:rPr lang="nl-BE" dirty="0" err="1" smtClean="0"/>
              <a:t>x,y</a:t>
            </a:r>
            <a:endParaRPr lang="nl-BE" dirty="0" smtClean="0"/>
          </a:p>
          <a:p>
            <a:r>
              <a:rPr lang="nl-BE" dirty="0" smtClean="0"/>
              <a:t>Image </a:t>
            </a:r>
            <a:r>
              <a:rPr lang="nl-BE" dirty="0" err="1"/>
              <a:t>r</a:t>
            </a:r>
            <a:r>
              <a:rPr lang="nl-BE" dirty="0" err="1" smtClean="0"/>
              <a:t>ecognition</a:t>
            </a:r>
            <a:endParaRPr lang="nl-BE" dirty="0" smtClean="0"/>
          </a:p>
          <a:p>
            <a:r>
              <a:rPr lang="nl-BE" dirty="0" smtClean="0"/>
              <a:t>Positioning</a:t>
            </a:r>
          </a:p>
          <a:p>
            <a:r>
              <a:rPr lang="nl-BE" dirty="0" smtClean="0"/>
              <a:t>Image </a:t>
            </a:r>
            <a:r>
              <a:rPr lang="nl-BE" dirty="0" err="1" smtClean="0"/>
              <a:t>recognition</a:t>
            </a:r>
            <a:r>
              <a:rPr lang="nl-BE" dirty="0" smtClean="0"/>
              <a:t> video</a:t>
            </a:r>
          </a:p>
          <a:p>
            <a:pPr marL="0" indent="0">
              <a:buNone/>
            </a:pPr>
            <a:endParaRPr lang="nl-BE" dirty="0"/>
          </a:p>
          <a:p>
            <a:endParaRPr lang="nl-BE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03FE6-31FB-4A7A-BAED-FCD80E90B237}" type="slidenum">
              <a:rPr lang="nl-BE" smtClean="0"/>
              <a:t>7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3192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pan dir="u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Pid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Height</a:t>
            </a:r>
          </a:p>
          <a:p>
            <a:pPr lvl="1"/>
            <a:r>
              <a:rPr lang="en-GB" dirty="0" smtClean="0"/>
              <a:t>Same parameters previous semester</a:t>
            </a:r>
          </a:p>
          <a:p>
            <a:r>
              <a:rPr lang="en-GB" dirty="0" smtClean="0"/>
              <a:t>Horizontal</a:t>
            </a:r>
          </a:p>
          <a:p>
            <a:pPr lvl="1"/>
            <a:r>
              <a:rPr lang="en-GB" dirty="0" smtClean="0"/>
              <a:t>Independent x and y</a:t>
            </a:r>
          </a:p>
          <a:p>
            <a:pPr lvl="1"/>
            <a:r>
              <a:rPr lang="en-GB" dirty="0" smtClean="0"/>
              <a:t>Simple navigation (no rotation)</a:t>
            </a:r>
          </a:p>
          <a:p>
            <a:pPr lvl="1"/>
            <a:endParaRPr lang="en-GB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03FE6-31FB-4A7A-BAED-FCD80E90B237}" type="slidenum">
              <a:rPr lang="nl-BE" smtClean="0"/>
              <a:t>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372435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pan dir="u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Image Recognition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Colour accurate, shapes mostly</a:t>
            </a:r>
          </a:p>
          <a:p>
            <a:r>
              <a:rPr lang="en-GB" dirty="0" smtClean="0"/>
              <a:t>Correction previous recognitions</a:t>
            </a:r>
          </a:p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endParaRPr lang="en-GB" dirty="0" smtClean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03FE6-31FB-4A7A-BAED-FCD80E90B237}" type="slidenum">
              <a:rPr lang="nl-BE" smtClean="0"/>
              <a:t>9</a:t>
            </a:fld>
            <a:endParaRPr lang="nl-BE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796" y="2691776"/>
            <a:ext cx="5457428" cy="4093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708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pan dir="u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pulent">
  <a:themeElements>
    <a:clrScheme name="Waveform">
      <a:dk1>
        <a:sysClr val="windowText" lastClr="000000"/>
      </a:dk1>
      <a:lt1>
        <a:sysClr val="window" lastClr="FFFFFF"/>
      </a:lt1>
      <a:dk2>
        <a:srgbClr val="073E87"/>
      </a:dk2>
      <a:lt2>
        <a:srgbClr val="C6E7FC"/>
      </a:lt2>
      <a:accent1>
        <a:srgbClr val="31B6FD"/>
      </a:accent1>
      <a:accent2>
        <a:srgbClr val="4584D3"/>
      </a:accent2>
      <a:accent3>
        <a:srgbClr val="5BD078"/>
      </a:accent3>
      <a:accent4>
        <a:srgbClr val="A5D028"/>
      </a:accent4>
      <a:accent5>
        <a:srgbClr val="F5C040"/>
      </a:accent5>
      <a:accent6>
        <a:srgbClr val="05E0DB"/>
      </a:accent6>
      <a:hlink>
        <a:srgbClr val="0080FF"/>
      </a:hlink>
      <a:folHlink>
        <a:srgbClr val="5EAEFF"/>
      </a:folHlink>
    </a:clrScheme>
    <a:fontScheme name="Opulent">
      <a:majorFont>
        <a:latin typeface="Trebuchet MS"/>
        <a:ea typeface=""/>
        <a:cs typeface=""/>
        <a:font script="Jpan" typeface="HG丸ｺﾞｼｯｸM-PRO"/>
        <a:font script="Hang" typeface="HY그래픽M"/>
        <a:font script="Hans" typeface="黑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pulent">
      <a:fillStyleLst>
        <a:solidFill>
          <a:schemeClr val="phClr"/>
        </a:solidFill>
        <a:gradFill rotWithShape="1">
          <a:gsLst>
            <a:gs pos="0">
              <a:schemeClr val="phClr">
                <a:tint val="15000"/>
                <a:satMod val="250000"/>
              </a:schemeClr>
            </a:gs>
            <a:gs pos="49000">
              <a:schemeClr val="phClr">
                <a:tint val="50000"/>
                <a:satMod val="200000"/>
              </a:schemeClr>
            </a:gs>
            <a:gs pos="49100">
              <a:schemeClr val="phClr">
                <a:tint val="64000"/>
                <a:satMod val="160000"/>
              </a:schemeClr>
            </a:gs>
            <a:gs pos="92000">
              <a:schemeClr val="phClr">
                <a:tint val="50000"/>
                <a:satMod val="200000"/>
              </a:schemeClr>
            </a:gs>
            <a:gs pos="100000">
              <a:schemeClr val="phClr">
                <a:tint val="43000"/>
                <a:satMod val="19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4000"/>
              </a:schemeClr>
            </a:gs>
            <a:gs pos="49000">
              <a:schemeClr val="phClr">
                <a:tint val="96000"/>
                <a:shade val="84000"/>
                <a:satMod val="110000"/>
              </a:schemeClr>
            </a:gs>
            <a:gs pos="49100">
              <a:schemeClr val="phClr">
                <a:shade val="55000"/>
                <a:satMod val="150000"/>
              </a:schemeClr>
            </a:gs>
            <a:gs pos="92000">
              <a:schemeClr val="phClr">
                <a:tint val="98000"/>
                <a:shade val="90000"/>
                <a:satMod val="128000"/>
              </a:schemeClr>
            </a:gs>
            <a:gs pos="100000">
              <a:schemeClr val="phClr">
                <a:tint val="90000"/>
                <a:shade val="97000"/>
                <a:satMod val="128000"/>
              </a:schemeClr>
            </a:gs>
          </a:gsLst>
          <a:lin ang="5400000" scaled="1"/>
        </a:gradFill>
      </a:fillStyleLst>
      <a:lnStyleLst>
        <a:ln w="11430" cap="flat" cmpd="sng" algn="ctr">
          <a:solidFill>
            <a:schemeClr val="phClr"/>
          </a:solidFill>
          <a:prstDash val="solid"/>
        </a:ln>
        <a:ln w="40000" cap="flat" cmpd="sng" algn="ctr">
          <a:solidFill>
            <a:schemeClr val="phClr"/>
          </a:solidFill>
          <a:prstDash val="solid"/>
        </a:ln>
        <a:ln w="31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chemeClr val="phClr">
                <a:shade val="30000"/>
                <a:satMod val="150000"/>
                <a:alpha val="38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500000"/>
            </a:lightRig>
          </a:scene3d>
          <a:sp3d extrusionH="127000" prstMaterial="powder">
            <a:bevelT w="50800" h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78000"/>
                <a:satMod val="220000"/>
              </a:schemeClr>
            </a:gs>
            <a:gs pos="100000">
              <a:schemeClr val="phClr">
                <a:shade val="35000"/>
                <a:satMod val="155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80000"/>
              </a:schemeClr>
              <a:schemeClr val="phClr">
                <a:tint val="500"/>
                <a:satMod val="150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558</TotalTime>
  <Words>382</Words>
  <Application>Microsoft Office PowerPoint</Application>
  <PresentationFormat>On-screen Show (4:3)</PresentationFormat>
  <Paragraphs>187</Paragraphs>
  <Slides>17</Slides>
  <Notes>13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Calibri</vt:lpstr>
      <vt:lpstr>Trebuchet MS</vt:lpstr>
      <vt:lpstr>Wingdings</vt:lpstr>
      <vt:lpstr>Wingdings 2</vt:lpstr>
      <vt:lpstr>Opulent</vt:lpstr>
      <vt:lpstr>A new hope</vt:lpstr>
      <vt:lpstr>contents</vt:lpstr>
      <vt:lpstr>Assignment</vt:lpstr>
      <vt:lpstr>Physical Design</vt:lpstr>
      <vt:lpstr>Software</vt:lpstr>
      <vt:lpstr>Communication</vt:lpstr>
      <vt:lpstr>Algorithms</vt:lpstr>
      <vt:lpstr>Pid</vt:lpstr>
      <vt:lpstr>Image Recognition</vt:lpstr>
      <vt:lpstr>Image recognition</vt:lpstr>
      <vt:lpstr>Positioning</vt:lpstr>
      <vt:lpstr>Simulator</vt:lpstr>
      <vt:lpstr>Demo: accomplishments</vt:lpstr>
      <vt:lpstr>demo: disappointments</vt:lpstr>
      <vt:lpstr>Image recognition video</vt:lpstr>
      <vt:lpstr>collaboration</vt:lpstr>
      <vt:lpstr>Conclusion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Locomotor zeppelin</dc:title>
  <dc:creator>Vince Goossens</dc:creator>
  <cp:lastModifiedBy>Study</cp:lastModifiedBy>
  <cp:revision>55</cp:revision>
  <dcterms:created xsi:type="dcterms:W3CDTF">2013-12-16T08:20:17Z</dcterms:created>
  <dcterms:modified xsi:type="dcterms:W3CDTF">2014-05-14T08:02:14Z</dcterms:modified>
</cp:coreProperties>
</file>

<file path=docProps/thumbnail.jpeg>
</file>